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sldIdLst>
    <p:sldId id="256" r:id="rId2"/>
    <p:sldId id="257" r:id="rId3"/>
    <p:sldId id="271" r:id="rId4"/>
    <p:sldId id="258" r:id="rId5"/>
    <p:sldId id="272" r:id="rId6"/>
    <p:sldId id="260" r:id="rId7"/>
    <p:sldId id="261" r:id="rId8"/>
    <p:sldId id="262" r:id="rId9"/>
    <p:sldId id="273" r:id="rId10"/>
    <p:sldId id="274" r:id="rId11"/>
    <p:sldId id="275" r:id="rId12"/>
    <p:sldId id="276" r:id="rId13"/>
    <p:sldId id="263" r:id="rId14"/>
    <p:sldId id="264" r:id="rId15"/>
    <p:sldId id="277" r:id="rId16"/>
    <p:sldId id="266" r:id="rId17"/>
    <p:sldId id="270" r:id="rId18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-22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C4D5-6B3E-499B-9F08-CFD91BB7E33E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B5AE-2910-4982-8C83-496E1B7C7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8582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C4D5-6B3E-499B-9F08-CFD91BB7E33E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B5AE-2910-4982-8C83-496E1B7C7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4604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C4D5-6B3E-499B-9F08-CFD91BB7E33E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B5AE-2910-4982-8C83-496E1B7C7A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4796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C4D5-6B3E-499B-9F08-CFD91BB7E33E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B5AE-2910-4982-8C83-496E1B7C7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9111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C4D5-6B3E-499B-9F08-CFD91BB7E33E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B5AE-2910-4982-8C83-496E1B7C7A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716084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C4D5-6B3E-499B-9F08-CFD91BB7E33E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B5AE-2910-4982-8C83-496E1B7C7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7178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C4D5-6B3E-499B-9F08-CFD91BB7E33E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B5AE-2910-4982-8C83-496E1B7C7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592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C4D5-6B3E-499B-9F08-CFD91BB7E33E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B5AE-2910-4982-8C83-496E1B7C7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5132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C4D5-6B3E-499B-9F08-CFD91BB7E33E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B5AE-2910-4982-8C83-496E1B7C7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633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C4D5-6B3E-499B-9F08-CFD91BB7E33E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B5AE-2910-4982-8C83-496E1B7C7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3199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C4D5-6B3E-499B-9F08-CFD91BB7E33E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B5AE-2910-4982-8C83-496E1B7C7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3232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C4D5-6B3E-499B-9F08-CFD91BB7E33E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B5AE-2910-4982-8C83-496E1B7C7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0998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C4D5-6B3E-499B-9F08-CFD91BB7E33E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B5AE-2910-4982-8C83-496E1B7C7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5882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C4D5-6B3E-499B-9F08-CFD91BB7E33E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B5AE-2910-4982-8C83-496E1B7C7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8383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C4D5-6B3E-499B-9F08-CFD91BB7E33E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B5AE-2910-4982-8C83-496E1B7C7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5315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C4D5-6B3E-499B-9F08-CFD91BB7E33E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B5AE-2910-4982-8C83-496E1B7C7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8555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2C4D5-6B3E-499B-9F08-CFD91BB7E33E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722B5AE-2910-4982-8C83-496E1B7C7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9062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62139"/>
            <a:ext cx="9144000" cy="249123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ОБРАЗОВАТЕЛЬНАЯ ПРОГРАММА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общеобразовательного учреждения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Рождественской средней общеобразовательной школы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559" y="3338109"/>
            <a:ext cx="6955243" cy="27458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816563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3961" y="434566"/>
            <a:ext cx="8575308" cy="112262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формы взаимодействия с семьями детей</a:t>
            </a: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79832" y="1606535"/>
          <a:ext cx="9306964" cy="5029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3482"/>
                <a:gridCol w="4653482"/>
              </a:tblGrid>
              <a:tr h="420517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20000"/>
                        </a:lnSpc>
                        <a:spcAft>
                          <a:spcPts val="300"/>
                        </a:spcAft>
                      </a:pPr>
                      <a:r>
                        <a:rPr lang="ru-RU" sz="1200" dirty="0">
                          <a:latin typeface="Times New Roman"/>
                        </a:rPr>
                        <a:t>Направления работы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20000"/>
                        </a:lnSpc>
                        <a:spcAft>
                          <a:spcPts val="300"/>
                        </a:spcAft>
                      </a:pPr>
                      <a:r>
                        <a:rPr lang="ru-RU" sz="1200" dirty="0">
                          <a:latin typeface="Times New Roman"/>
                        </a:rPr>
                        <a:t>Формы работы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504531">
                <a:tc>
                  <a:txBody>
                    <a:bodyPr/>
                    <a:lstStyle/>
                    <a:p>
                      <a:pPr indent="450215" algn="l">
                        <a:lnSpc>
                          <a:spcPct val="120000"/>
                        </a:lnSpc>
                        <a:spcAft>
                          <a:spcPts val="300"/>
                        </a:spcAft>
                      </a:pPr>
                      <a:r>
                        <a:rPr lang="ru-RU" sz="1400" dirty="0">
                          <a:latin typeface="Times New Roman"/>
                        </a:rPr>
                        <a:t>Знакомство с семьёй</a:t>
                      </a:r>
                      <a:endParaRPr lang="ru-RU" sz="1400" dirty="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20000"/>
                        </a:lnSpc>
                        <a:spcAft>
                          <a:spcPts val="300"/>
                        </a:spcAft>
                      </a:pPr>
                      <a:r>
                        <a:rPr lang="ru-RU" sz="1400">
                          <a:latin typeface="Times New Roman"/>
                        </a:rPr>
                        <a:t>Встречи-знакомства,   посещение   семей,   анкетирование семей		</a:t>
                      </a:r>
                      <a:endParaRPr lang="ru-RU" sz="140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1513594">
                <a:tc>
                  <a:txBody>
                    <a:bodyPr/>
                    <a:lstStyle/>
                    <a:p>
                      <a:pPr indent="450215" algn="l">
                        <a:lnSpc>
                          <a:spcPct val="120000"/>
                        </a:lnSpc>
                        <a:spcAft>
                          <a:spcPts val="300"/>
                        </a:spcAft>
                      </a:pPr>
                      <a:r>
                        <a:rPr lang="ru-RU" sz="1400" dirty="0">
                          <a:latin typeface="Times New Roman"/>
                        </a:rPr>
                        <a:t>Информирование родителей о ходе   образовательного процесса</a:t>
                      </a:r>
                      <a:endParaRPr lang="ru-RU" sz="1400" dirty="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20000"/>
                        </a:lnSpc>
                        <a:spcAft>
                          <a:spcPts val="300"/>
                        </a:spcAft>
                      </a:pPr>
                      <a:r>
                        <a:rPr lang="ru-RU" sz="1400" dirty="0">
                          <a:latin typeface="Times New Roman"/>
                        </a:rPr>
                        <a:t>Дни  открытых  дверей,  индивидуальные  и  </a:t>
                      </a:r>
                      <a:r>
                        <a:rPr lang="ru-RU" sz="1400" dirty="0" err="1">
                          <a:latin typeface="Times New Roman"/>
                        </a:rPr>
                        <a:t>групповыеконсультации</a:t>
                      </a:r>
                      <a:r>
                        <a:rPr lang="ru-RU" sz="1400" dirty="0">
                          <a:latin typeface="Times New Roman"/>
                        </a:rPr>
                        <a:t>,    родительские    собрания,    оформление информационных стендов, организация выставок детского творчества, приглашение родителей на детские концерты и праздники, создание памяток		</a:t>
                      </a:r>
                      <a:endParaRPr lang="ru-RU" sz="1400" dirty="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756797">
                <a:tc>
                  <a:txBody>
                    <a:bodyPr/>
                    <a:lstStyle/>
                    <a:p>
                      <a:pPr indent="450215" algn="l">
                        <a:lnSpc>
                          <a:spcPct val="120000"/>
                        </a:lnSpc>
                        <a:spcAft>
                          <a:spcPts val="300"/>
                        </a:spcAft>
                      </a:pPr>
                      <a:r>
                        <a:rPr lang="ru-RU" sz="1400">
                          <a:latin typeface="Times New Roman"/>
                        </a:rPr>
                        <a:t>Образование родителей</a:t>
                      </a:r>
                      <a:endParaRPr lang="ru-RU" sz="14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20000"/>
                        </a:lnSpc>
                        <a:spcAft>
                          <a:spcPts val="300"/>
                        </a:spcAft>
                      </a:pPr>
                      <a:r>
                        <a:rPr lang="ru-RU" sz="1400">
                          <a:latin typeface="Times New Roman"/>
                        </a:rPr>
                        <a:t>Лекции,   семинары,   семинары практикумы,   проведение мастер-классов, тренингов,	создание библиотеки (медиатеки)			</a:t>
                      </a:r>
                      <a:endParaRPr lang="ru-RU" sz="140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1261328">
                <a:tc>
                  <a:txBody>
                    <a:bodyPr/>
                    <a:lstStyle/>
                    <a:p>
                      <a:pPr indent="450215" algn="l">
                        <a:lnSpc>
                          <a:spcPct val="120000"/>
                        </a:lnSpc>
                        <a:spcAft>
                          <a:spcPts val="300"/>
                        </a:spcAft>
                      </a:pPr>
                      <a:r>
                        <a:rPr lang="ru-RU" sz="1400">
                          <a:latin typeface="Times New Roman"/>
                        </a:rPr>
                        <a:t>Совместная деятельность</a:t>
                      </a:r>
                      <a:endParaRPr lang="ru-RU" sz="14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20000"/>
                        </a:lnSpc>
                        <a:spcAft>
                          <a:spcPts val="300"/>
                        </a:spcAft>
                      </a:pPr>
                      <a:r>
                        <a:rPr lang="ru-RU" sz="1400" dirty="0">
                          <a:latin typeface="Times New Roman"/>
                        </a:rPr>
                        <a:t>Привлечение родителей к организации вечеров музыки </a:t>
                      </a:r>
                      <a:r>
                        <a:rPr lang="ru-RU" sz="1400" dirty="0" err="1">
                          <a:latin typeface="Times New Roman"/>
                        </a:rPr>
                        <a:t>ипоэзии</a:t>
                      </a:r>
                      <a:r>
                        <a:rPr lang="ru-RU" sz="1400" dirty="0">
                          <a:latin typeface="Times New Roman"/>
                        </a:rPr>
                        <a:t>,   гостиных,   конкурсов,   семейных   концертов, семейных  праздников,  прогулок, экскурсий, к   участию   в   детской   исследовательской   и проектной деятельности, в конкурсах.	</a:t>
                      </a:r>
                      <a:endParaRPr lang="ru-RU" sz="1400" dirty="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504531">
                <a:tc>
                  <a:txBody>
                    <a:bodyPr/>
                    <a:lstStyle/>
                    <a:p>
                      <a:pPr indent="450215" algn="l">
                        <a:lnSpc>
                          <a:spcPct val="120000"/>
                        </a:lnSpc>
                        <a:spcAft>
                          <a:spcPts val="300"/>
                        </a:spcAft>
                      </a:pPr>
                      <a:r>
                        <a:rPr lang="ru-RU" sz="1400" dirty="0">
                          <a:latin typeface="Times New Roman"/>
                        </a:rPr>
                        <a:t>Знакомство с семьёй</a:t>
                      </a:r>
                      <a:endParaRPr lang="ru-RU" sz="1400" dirty="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20000"/>
                        </a:lnSpc>
                        <a:spcAft>
                          <a:spcPts val="300"/>
                        </a:spcAft>
                      </a:pPr>
                      <a:r>
                        <a:rPr lang="ru-RU" sz="1400" dirty="0">
                          <a:latin typeface="Times New Roman"/>
                        </a:rPr>
                        <a:t>Встречи-знакомства,   посещение   семей,   анкетирование семей		</a:t>
                      </a:r>
                      <a:endParaRPr lang="ru-RU" sz="1400" dirty="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3798" name="Picture 6" descr="https://ds04.infourok.ru/uploads/ex/0be1/0001cd18-feb05617/hello_html_352b157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8094" y="0"/>
            <a:ext cx="3523906" cy="32411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6120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3961" y="434566"/>
            <a:ext cx="8575308" cy="112262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профилактической деятельности</a:t>
            </a: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07405" y="981846"/>
          <a:ext cx="9306964" cy="5035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3482"/>
                <a:gridCol w="4653482"/>
              </a:tblGrid>
              <a:tr h="674938">
                <a:tc>
                  <a:txBody>
                    <a:bodyPr/>
                    <a:lstStyle/>
                    <a:p>
                      <a:pPr marL="685800" indent="450215" algn="just">
                        <a:lnSpc>
                          <a:spcPct val="120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Деятельность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435100" indent="450215" algn="just">
                        <a:lnSpc>
                          <a:spcPct val="120000"/>
                        </a:lnSpc>
                        <a:spcAft>
                          <a:spcPts val="30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Профилактика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585425">
                <a:tc>
                  <a:txBody>
                    <a:bodyPr/>
                    <a:lstStyle/>
                    <a:p>
                      <a:pPr marL="76200" algn="ctr">
                        <a:lnSpc>
                          <a:spcPct val="120000"/>
                        </a:lnSpc>
                        <a:spcAft>
                          <a:spcPts val="3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Вакцинация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закаливающие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76200" algn="ctr">
                        <a:lnSpc>
                          <a:spcPct val="120000"/>
                        </a:lnSpc>
                        <a:spcAft>
                          <a:spcPts val="3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процедуры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проведение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3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точечного массажа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63500" indent="450215" algn="ctr">
                        <a:lnSpc>
                          <a:spcPct val="120000"/>
                        </a:lnSpc>
                        <a:spcAft>
                          <a:spcPts val="30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Профилактика   болезней,   сохранение   и   укреплениездоровья.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773555">
                <a:tc>
                  <a:txBody>
                    <a:bodyPr/>
                    <a:lstStyle/>
                    <a:p>
                      <a:pPr marL="76200" indent="450215" algn="ctr">
                        <a:lnSpc>
                          <a:spcPct val="120000"/>
                        </a:lnSpc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Формирование учебных умений, исследовательских навыков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63500" indent="450215" algn="ctr">
                        <a:lnSpc>
                          <a:spcPct val="120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Профилактика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неуспеваемости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486512">
                <a:tc>
                  <a:txBody>
                    <a:bodyPr/>
                    <a:lstStyle/>
                    <a:p>
                      <a:pPr marL="76200" indent="450215" algn="ctr">
                        <a:lnSpc>
                          <a:spcPct val="120000"/>
                        </a:lnSpc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Развитие коммуникативных компетенций, толерантности, основ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критического мышления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63500" indent="450215" algn="ctr">
                        <a:lnSpc>
                          <a:spcPct val="120000"/>
                        </a:lnSpc>
                        <a:spcAft>
                          <a:spcPts val="3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Предупреждение возникновения конфликтных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ситуаций в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общении с окружающими.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57245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3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Обучение </a:t>
                      </a:r>
                      <a:r>
                        <a:rPr lang="ru-RU" sz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здоровьюосновамбезопасной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жизнедеятельности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63500" indent="450215" algn="ctr">
                        <a:lnSpc>
                          <a:spcPct val="120000"/>
                        </a:lnSpc>
                        <a:spcAft>
                          <a:spcPts val="3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Снижение   риска   появления   у   детей  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различных зависимостей  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(вредных   привычек),   попадания  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сложные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ситуации, угрожающие здоровью и жизни.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572453">
                <a:tc>
                  <a:txBody>
                    <a:bodyPr/>
                    <a:lstStyle/>
                    <a:p>
                      <a:pPr marL="76200" indent="450215" algn="ctr">
                        <a:lnSpc>
                          <a:spcPct val="120000"/>
                        </a:lnSpc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Организация рационального режима дня, повышение профессиональной  компетентности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педагогов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63500" indent="450215" algn="ctr">
                        <a:lnSpc>
                          <a:spcPct val="120000"/>
                        </a:lnSpc>
                        <a:spcAft>
                          <a:spcPts val="3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Профилактика   негативного  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состояния повышенной </a:t>
                      </a:r>
                      <a:r>
                        <a:rPr lang="ru-RU" sz="16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психоэмоциональной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напряженности, вызванного информационной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перегрузкой.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pic>
        <p:nvPicPr>
          <p:cNvPr id="33798" name="Picture 6" descr="https://ds04.infourok.ru/uploads/ex/0be1/0001cd18-feb05617/hello_html_352b157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8094" y="0"/>
            <a:ext cx="3523906" cy="32411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6120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21186"/>
            <a:ext cx="9589295" cy="10829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Традиционные для дошкольной группы 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МОУ Рождественской  СОШ, праздники, мероприятия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1276539"/>
            <a:ext cx="8596668" cy="5322565"/>
          </a:xfrm>
        </p:spPr>
        <p:txBody>
          <a:bodyPr>
            <a:normAutofit lnSpcReduction="10000"/>
          </a:bodyPr>
          <a:lstStyle/>
          <a:p>
            <a:r>
              <a:rPr lang="ru-RU" sz="1400" b="1" dirty="0" smtClean="0"/>
              <a:t>      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дошкольной группе в течение учебного года проводятся: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физкультурные досуги (1 раз в месяц);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спортивные праздники (не реже 2 раз в год);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соревнования;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дни здоровья;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тематические досуги;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праздники (Новый год, День защитников Отечества, Международный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женский день, День Победы, Проводы в школу, Осень, Весна, День защиты детей;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развлечения: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театрализованные представления;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смотры и конкурсы;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        экскурсии. </a:t>
            </a:r>
          </a:p>
          <a:p>
            <a:pPr marL="285750" indent="-285750">
              <a:buFontTx/>
              <a:buChar char="-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06119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121186"/>
            <a:ext cx="8596668" cy="57287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Условия реализации программы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881349"/>
            <a:ext cx="8596668" cy="5717755"/>
          </a:xfrm>
        </p:spPr>
        <p:txBody>
          <a:bodyPr>
            <a:normAutofit fontScale="92500" lnSpcReduction="20000"/>
          </a:bodyPr>
          <a:lstStyle/>
          <a:p>
            <a:r>
              <a:rPr lang="ru-RU" sz="1400" b="1" dirty="0" smtClean="0"/>
              <a:t>      </a:t>
            </a:r>
          </a:p>
          <a:p>
            <a:endParaRPr lang="ru-RU" sz="1400" b="1" dirty="0"/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предметно-пространственная среда в дошкольной группе – определённое пространство, организационно оформленное и предметно насыщенное, приспособленное для удовлетворения потребностей ребёнка в познании, общении, труде, физическом и духовном развитии; обеспечение активной жизнедеятельности ребёнка, становления его субъектной позиции, развития творческих проявлений всеми доступными, побуждающими к самовыражению средствами.</a:t>
            </a:r>
          </a:p>
          <a:p>
            <a:pPr algn="ctr"/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помещений безопасно, эстетически привлекательно. Мебель соответствует росту и возрасту детей, игрушки обеспечивают максимальный для данного возраста развивающий эффект.</a:t>
            </a:r>
          </a:p>
          <a:p>
            <a:pPr algn="ctr"/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предметно-пространственная среда насыщенна и пригодна для совместной деятельности детей, отвечает потребностям детского возраста.</a:t>
            </a:r>
          </a:p>
          <a:p>
            <a:pPr algn="ctr"/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дошкольной группе МОУ Рождественской СОШ присутствуют регламентированные зоны (центры). Развивающие материалы (книги, игрушки, материалы для творчества, развивающее оборудование, конструкторы, детские музыкальные инструменты, атрибуты для игр и др.) расположены в доступных для детей местах (в шкафах, тумбочках, на полках). Дошкольники самостоятельно выбирают интересные для себя занятия, чередуют их в течение дня, используя имеющиеся материалы; перестраивают имеющееся игровое пространство, используя мягкие модули, занавеси, стулья.</a:t>
            </a:r>
          </a:p>
          <a:p>
            <a:pPr algn="ctr"/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 и доступ детей к объектам природного характера (как в групповой комнате, так и на участке детского сада), что побуждает к наблюдениям за ростом растений, участию в элементарном труде, проведению опытов и экспериментов с природным материалом.</a:t>
            </a:r>
          </a:p>
          <a:p>
            <a:pPr algn="ctr"/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групповых комнат меняется в соответствии с тематическим планированием образовательного процесса путем внесения нового материала.</a:t>
            </a:r>
          </a:p>
          <a:p>
            <a:pPr algn="ctr"/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среда в дошкольной группе МОУ Рождественской СОШ состоит из разнообразных элементов, необходимых для оптимизации всех видов деятельности ребенка; динамична; позволяет детям переходить от одного вида деятельности к другому, выполнять их как взаимосвязанные жизненные моменты. Среда гибкая и управляемая как со стороны ребенка, так и со стороны взрослого.</a:t>
            </a:r>
          </a:p>
          <a:p>
            <a:pPr marL="285750" indent="-285750">
              <a:buFontTx/>
              <a:buChar char="-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06119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271603"/>
            <a:ext cx="9218104" cy="63464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осуществления образовательного процесса</a:t>
            </a:r>
            <a:b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	Демографическая ситуация </a:t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 и  комплектование  группы осуществляется  с  учетом  показателей  рождаемости  населения.  Данные  ЦРБ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 Соколова позволяют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учитывать показатели повозрастной численности организованных и неорганизованных дошкольников района, по ним прогнозируется прибыль или убыль.</a:t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	Социально-экономический уклад села </a:t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  социального   состава   населения обуславливает специфику образовательных потребностей социальных заказчиков – в основном это подготовка детей к школе и охрана и укрепление их здоровья, познавательно – речевое развитие. В меньшей степени актуальны для родителей вопросы эмоционального развития ребёнка.</a:t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 же время анализ социального состава позволяет косвенно определить материальное положение населения с целью определения платежеспособного спроса на те или иные виды услуг.</a:t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Национально-этнические особенности.</a:t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и воспитание ведется на русском языке. В дошкольной  группы МОУ Рождественская СОШ создаются условия для изучения русского языка как государственного языка Российской Федерации</a:t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	Климатические и экологические особенности территории </a:t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Населённый    пункт    расположен    в    средней    полосе    России. </a:t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Климатические условия соответствуют умеренно-континентальным, что учитывается при планировании физкультурно-оздоровительной работы. </a:t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	Культурные и образовательные потребности населения </a:t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 учитывает  культурные  и  образовательные  потребности населения, что отражено в организации режима дня в дошкольной группе, общей организации работы дошкольной группы, повышении качества образования детей, в оказании конкретных видов образовательных услуг.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1551824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6149" y="362140"/>
            <a:ext cx="8596668" cy="5498834"/>
          </a:xfrm>
        </p:spPr>
        <p:txBody>
          <a:bodyPr>
            <a:normAutofit/>
          </a:bodyPr>
          <a:lstStyle/>
          <a:p>
            <a:pPr marL="285750" indent="-285750"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КОРРЕКЦИОННАЯ РАБОТА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При отсутствии специалиста, но при наличии детей с негрубыми нарушениями, организуется работа с этими детьми, по профилактике эмоциональных отклонений, по речевым нарушениям, с часто болеющими детьми, в индивидуальной форме силами воспитателя. Проводится психолого-педагогическая диагностика по выявлению детей с ограниченными возможностями детей.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детей с ярко выраженными проблемами развития и поведенческими отклонениями, собирается мини- консилиум  (в лице директора, зам.директора и воспитателя) . Выводы консилиума направляются на ПМПК (области )</a:t>
            </a:r>
          </a:p>
        </p:txBody>
      </p:sp>
    </p:spTree>
    <p:extLst>
      <p:ext uri="{BB962C8B-B14F-4D97-AF65-F5344CB8AC3E}">
        <p14:creationId xmlns="" xmlns:p14="http://schemas.microsoft.com/office/powerpoint/2010/main" val="3960747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198304"/>
            <a:ext cx="8596668" cy="947450"/>
          </a:xfrm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ориентиры на этапе завершения дошкольного образования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6149" y="1333040"/>
            <a:ext cx="8596668" cy="4527933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 ребенка развита крупная и мелкая моторика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ребенок проявляет любознательность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способен договариваться, учитывать интересы у чувства других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достаточно хорошо владеет устной речью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умеет подчиняться правилам и социальным нормам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способен к принятию собственных решений, опираясь на свои знания и умения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обладает начальными знаниями о себе, о природном и социальном мире, в котором живет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способен к волевым усилиям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обладает элементарными представлениями из области живой природы, естествознания, математики, истории и т.п.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0747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513" y="661011"/>
            <a:ext cx="6797407" cy="51779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27246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561" y="742384"/>
            <a:ext cx="3966071" cy="5241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4"/>
          <p:cNvSpPr>
            <a:spLocks noGrp="1"/>
          </p:cNvSpPr>
          <p:nvPr>
            <p:ph type="subTitle" idx="1"/>
          </p:nvPr>
        </p:nvSpPr>
        <p:spPr>
          <a:xfrm>
            <a:off x="647700" y="199176"/>
            <a:ext cx="7766050" cy="6265124"/>
          </a:xfrm>
        </p:spPr>
        <p:txBody>
          <a:bodyPr>
            <a:normAutofit lnSpcReduction="10000"/>
          </a:bodyPr>
          <a:lstStyle/>
          <a:p>
            <a:pPr algn="ctr"/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Основная общеобразовательная программа дошкольного образования – это нормативно-управленческий документ, характеризующий специфику содержания образования и особенности организации воспитательно-образовательного процесса (его содержание, формы, применяемые педагогические технологии, методы и приёмы) в  дошкольной группе общеобразовательного учреждения Рождественской средней общеобразовательной школы.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Программа обеспечивает построение целостного педагогического процесса, направленного на полноценное всестороннее развитие ребёнка – физическое, социально-коммуникативное, познавательное, речевое, художественно-эстетическое с учетом их возрастных и индивидуальных особенностей на основе индивидуального подхода к дошкольникам и специфических для детей дошкольного возраста видов деятельности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Реализуется Программа во всех возрастных группах в течение всего времени пребывания воспитанников в дошкольной группе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114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ogopsi.ucoz.com/_ph/1/1531905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8820" y="2344849"/>
            <a:ext cx="4309449" cy="4334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4"/>
          <p:cNvSpPr>
            <a:spLocks noGrp="1"/>
          </p:cNvSpPr>
          <p:nvPr>
            <p:ph type="subTitle" idx="1"/>
          </p:nvPr>
        </p:nvSpPr>
        <p:spPr>
          <a:xfrm>
            <a:off x="647700" y="199176"/>
            <a:ext cx="7766050" cy="6265124"/>
          </a:xfrm>
        </p:spPr>
        <p:txBody>
          <a:bodyPr>
            <a:normAutofit/>
          </a:bodyPr>
          <a:lstStyle/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Режим работы дошкольной группы :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ежедневно с 8.00  до 17.00 час. Выходными днями являются суббота и воскресенье.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Продолжительность пребывания детей в  дошкольной группе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–  9 ч.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Предельная наполняемость групп определяется от площади группового помещения в соответствии с требованиями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СаНПиН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2.4.1. 3049-20.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В дошкольной группе МОУ Рождественской СОШ функционирует 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1 разновозрастная группа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общеразвивающей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направленности.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Разновозрастная группа расширяет социальную практику ребёнка, дает опыт общения, открывая дополнительные возможности его развития путём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взаимообучения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при взаимодействии младших и старших детей.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Реализация программы проходит не только в групповых комнатах, но и в физкультурном зале.</a:t>
            </a:r>
          </a:p>
        </p:txBody>
      </p:sp>
    </p:spTree>
    <p:extLst>
      <p:ext uri="{BB962C8B-B14F-4D97-AF65-F5344CB8AC3E}">
        <p14:creationId xmlns="" xmlns:p14="http://schemas.microsoft.com/office/powerpoint/2010/main" val="314114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59492" y="605481"/>
            <a:ext cx="11087959" cy="24713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0328" y="85455"/>
            <a:ext cx="9827122" cy="570347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образовательной программы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9049" y="939114"/>
            <a:ext cx="10618401" cy="546168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деятельности дошкольной группы по реализации основной образовательной программы ориентированы на обеспечение государственных гарантий уровня и качества дошкольного образования на основе единства обязательных требований к условиям реализации образовательной программы дошкольного образования, её структуре и результатам её освоения. Индивидуализация дошкольного образования, сотрудничество с семьёй, ориентация на познавательные интересы детей. 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               Речевое               Познавательное                Художественно-         Физическое развитие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коммуникативное     развитие                 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эстетическое 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                                                                                                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1112577" y="2870940"/>
            <a:ext cx="231244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3007605" y="3360144"/>
            <a:ext cx="220228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5211085" y="3360144"/>
            <a:ext cx="236844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7342957" y="3360144"/>
            <a:ext cx="23128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9857415" y="2952083"/>
            <a:ext cx="242373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6063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158" y="248418"/>
            <a:ext cx="9827122" cy="570347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образовательной программы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9049" y="787652"/>
            <a:ext cx="9474206" cy="561314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40000"/>
              </a:lnSpc>
              <a:spcBef>
                <a:spcPts val="0"/>
              </a:spcBef>
              <a:spcAft>
                <a:spcPts val="300"/>
              </a:spcAft>
            </a:pP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Охрана и укрепление физического и психического здоровья детей, формирование у них элементарных представлений о здоровом образе жизни, воспитание полезных привычек, в том числе привычки к здоровому питанию, потребности в двигательной активности. </a:t>
            </a:r>
          </a:p>
          <a:p>
            <a:pPr>
              <a:lnSpc>
                <a:spcPct val="140000"/>
              </a:lnSpc>
              <a:spcBef>
                <a:spcPts val="0"/>
              </a:spcBef>
              <a:spcAft>
                <a:spcPts val="300"/>
              </a:spcAft>
            </a:pP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Обеспечение равных возможностей для полноценного развития каждого ребёнка в период дошкольного детства независимо от места проживания, пола, нации, языка, социального статуса, психофизиологических и других особенностей (в т.ч. ограниченных возможностей здоровья). </a:t>
            </a:r>
          </a:p>
          <a:p>
            <a:pPr>
              <a:lnSpc>
                <a:spcPct val="140000"/>
              </a:lnSpc>
              <a:spcBef>
                <a:spcPts val="0"/>
              </a:spcBef>
              <a:spcAft>
                <a:spcPts val="300"/>
              </a:spcAft>
            </a:pP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Обеспечение преемственности целей, задач и содержания образования, реализуемых программ дошкольного и начального общего образования. </a:t>
            </a:r>
          </a:p>
          <a:p>
            <a:pPr>
              <a:lnSpc>
                <a:spcPct val="140000"/>
              </a:lnSpc>
              <a:spcBef>
                <a:spcPts val="0"/>
              </a:spcBef>
              <a:spcAft>
                <a:spcPts val="300"/>
              </a:spcAft>
            </a:pP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Развитие у детей познавательного интереса, стремления к получению знаний, положительной мотивации к дальнейшему обучению в течение всей последующей жизни. Формирование отношения к образованию как к одной из ведущих жизненных ценностей. </a:t>
            </a:r>
          </a:p>
          <a:p>
            <a:pPr>
              <a:lnSpc>
                <a:spcPct val="140000"/>
              </a:lnSpc>
              <a:spcBef>
                <a:spcPts val="0"/>
              </a:spcBef>
              <a:spcAft>
                <a:spcPts val="300"/>
              </a:spcAft>
            </a:pP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Создание полноценной среды для культурного развития личности; помощь и поддержка в осмыслении им своей природно-творческой сути; развитие заинтересованного и бережного отношения детей к истории, своему родовому прошлому, вписанному в историю посёлка, при сопровождении и поддержке воспитывающих взрослых; формирование экологической культуры детей как условия всеобщей выживаемости (природы, семьи, отдельного человека, всего человечества). </a:t>
            </a:r>
          </a:p>
          <a:p>
            <a:pPr>
              <a:lnSpc>
                <a:spcPct val="140000"/>
              </a:lnSpc>
              <a:spcBef>
                <a:spcPts val="0"/>
              </a:spcBef>
              <a:spcAft>
                <a:spcPts val="300"/>
              </a:spcAft>
            </a:pP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Создание благоприятных условий развития детей в соответствии с их возрастными и индивидуальными особенностями и склонностями, развития способностей и творческого потенциала каждого ребёнка как субъекта отношений с самим собой, другими детьми, взрослыми и миром. Поддержка инициативы детей в различных видах деятельности. Содействие и сотрудничество детей и взрослых. </a:t>
            </a:r>
          </a:p>
          <a:p>
            <a:pPr>
              <a:lnSpc>
                <a:spcPct val="140000"/>
              </a:lnSpc>
              <a:spcBef>
                <a:spcPts val="0"/>
              </a:spcBef>
              <a:spcAft>
                <a:spcPts val="300"/>
              </a:spcAft>
            </a:pP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Воспитание свободного, уверенного в себе человека, с активной</a:t>
            </a:r>
          </a:p>
          <a:p>
            <a:pPr>
              <a:lnSpc>
                <a:spcPct val="140000"/>
              </a:lnSpc>
              <a:spcBef>
                <a:spcPts val="0"/>
              </a:spcBef>
              <a:spcAft>
                <a:spcPts val="300"/>
              </a:spcAft>
            </a:pP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жизненной позицией, стремящегося творчески подходить к решению различных жизненных ситуаций, имеющего своё мнение и умеющего отстаивать его.</a:t>
            </a:r>
          </a:p>
          <a:p>
            <a:pPr>
              <a:lnSpc>
                <a:spcPct val="140000"/>
              </a:lnSpc>
              <a:spcBef>
                <a:spcPts val="0"/>
              </a:spcBef>
              <a:spcAft>
                <a:spcPts val="300"/>
              </a:spcAft>
            </a:pP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Воспитание патриотических чувств, любви к Родине, гордости за её достижения, уверенности в том, что Россия – великая многонациональная страна с героическим прошлым и счастливым будущим. </a:t>
            </a:r>
          </a:p>
          <a:p>
            <a:pPr>
              <a:lnSpc>
                <a:spcPct val="140000"/>
              </a:lnSpc>
              <a:spcBef>
                <a:spcPts val="0"/>
              </a:spcBef>
              <a:spcAft>
                <a:spcPts val="300"/>
              </a:spcAft>
            </a:pP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Воспитание уважения к традиционным ценностям (любовь к родителям, уважение к старшим, заботливое отношение к малышам, пожилым людям); формирование традиционных 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гендерных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представлений; воспитание стремления в своих поступках положительному примеру. </a:t>
            </a:r>
          </a:p>
          <a:p>
            <a:pPr>
              <a:lnSpc>
                <a:spcPct val="140000"/>
              </a:lnSpc>
              <a:spcBef>
                <a:spcPts val="0"/>
              </a:spcBef>
              <a:spcAft>
                <a:spcPts val="300"/>
              </a:spcAft>
            </a:pP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Обеспечение эмоционального благополучия каждого ребёнка, учёт индивидуальных особенностей детей как в вопросах организации жизнедеятельности, так и в формах и способах взаимодействия с ребёнком. </a:t>
            </a:r>
          </a:p>
          <a:p>
            <a:pPr>
              <a:lnSpc>
                <a:spcPct val="140000"/>
              </a:lnSpc>
              <a:spcBef>
                <a:spcPts val="0"/>
              </a:spcBef>
              <a:spcAft>
                <a:spcPts val="300"/>
              </a:spcAft>
            </a:pP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Формирование 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социокультурной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среды, соответствующей возрастным, индивидуальным, психологическим и физиологическим особенностям детей. </a:t>
            </a:r>
          </a:p>
          <a:p>
            <a:pPr>
              <a:lnSpc>
                <a:spcPct val="140000"/>
              </a:lnSpc>
              <a:spcBef>
                <a:spcPts val="0"/>
              </a:spcBef>
              <a:spcAft>
                <a:spcPts val="300"/>
              </a:spcAft>
            </a:pP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Обеспечение психолого-педагогической поддержки семьи в решении современных 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социокультурных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проблем, сохранении и развитии семейной культуры, 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активно-деятельностного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досуга и совместного труда в естественно-природных условиях.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6063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934" y="197707"/>
            <a:ext cx="11508035" cy="640226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раздел программы 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области: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–направлено на усвоение норм и ценностей, принятых в обществе, включая моральные и нравственные ценности; развитие общения и взаимодействия ребёнка со взрослыми и сверстниками; становление самостоятельности, целенаправленности и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собственных действий; развитие социального и эмоционального интеллекта, эмоциональной отзывчивости, сопереживания, формирование готовности к совместной деятельности со сверстниками, формирование уважительного отношения и чувства принадлежности к своей семье и к сообществу детей и взрослых в дошкольной группе МОУ Рождественской СОШ; формирование позитивных установок к различным видам труда и творчества; формирование основ безопасного поведения в быту, социуме, природе; 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интересов    детей, любознательности и познавательной мотивации; формирование познавательных действий, становление сознания; развитие воображения и творческой активности; формирование первичных представлений о себе, других людях,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др.), о малой родине и Отечестве, представлений о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социокультурных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ценностях нашего народа, об людей, об особенностях её природы, многообразии стран и народов мира;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владение речью как средством общения и культуры; обогащение активного словаря; развитие связной, грамматически правильной диалогической и монологической речи; развитие речевого творчества; развитие звуковой и интонационной культуры речи, фонематического слуха; знакомство с книжной литературой, детской литературой, понимание на слух текстов различных жанров детской литературы; формирование звуковой аналитико-синтетической активности как предпосылки обучения грамоте;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62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148281"/>
            <a:ext cx="10048331" cy="56549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solidFill>
                  <a:srgbClr val="54A02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 </a:t>
            </a:r>
            <a:r>
              <a:rPr lang="ru-RU" sz="2200" dirty="0">
                <a:solidFill>
                  <a:srgbClr val="54A02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dirty="0" err="1" smtClean="0">
                <a:solidFill>
                  <a:srgbClr val="54A02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ru-RU" sz="2200" dirty="0" smtClean="0">
                <a:solidFill>
                  <a:srgbClr val="54A02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предпосылок ценностно-смыслового восприятия и понимания произведений искусства (словесного, музыкального, изобразительного), мира природы; становление эстетического отношения к окружающему миру; формирование элементарных представлений о видах искусства; восприятие музыки, художественной литературы, фольклора; стимулирование сопереживания персонажам художественных произведений; реализацию самостоятельной творческой деятельности детей (изобразительной, конструктивно-модельной, музыкальной и др.; </a:t>
            </a:r>
            <a:br>
              <a:rPr lang="ru-RU" sz="2200" dirty="0" smtClean="0">
                <a:solidFill>
                  <a:srgbClr val="54A02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54A02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rgbClr val="54A02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54A02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</a:t>
            </a:r>
            <a:r>
              <a:rPr lang="ru-RU" sz="2200" dirty="0" smtClean="0">
                <a:solidFill>
                  <a:srgbClr val="54A02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приобретение опыта в следующих видах деятельности детей: двигательной, в т.ч. связанной с выполнением упражнений, направленных на развитие таких физических качеств, как координация и гибкость; способствующих правильному формированию опорно-двигательной системы организма, развитию равновесия, координации движения, крупной и мелкой моторики обеих рук, а также с правильным, не наносящим ущерба организму выполнением основных движений (ходьба, бег, мягкие прыжки, повороты в обе стороны), формирование начальных представлений о некоторых видах спорта, овладение подвижными играми с правилами; становление целенаправленности и </a:t>
            </a:r>
            <a:r>
              <a:rPr lang="ru-RU" sz="2200" dirty="0" err="1" smtClean="0">
                <a:solidFill>
                  <a:srgbClr val="54A02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sz="2200" dirty="0" smtClean="0">
                <a:solidFill>
                  <a:srgbClr val="54A02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двигательной сфере; становление ценностей здорового образа жизни, овладение его элементарными нормами и правилами (в питании, двигательном режиме, закаливании, при формировании полезных привычек и др.</a:t>
            </a:r>
            <a:br>
              <a:rPr lang="ru-RU" sz="2200" dirty="0" smtClean="0">
                <a:solidFill>
                  <a:srgbClr val="54A02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54A02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54A02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54A02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54A02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5338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996" y="2988158"/>
            <a:ext cx="3954546" cy="3554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041" y="165254"/>
            <a:ext cx="7940962" cy="936434"/>
          </a:xfrm>
        </p:spPr>
        <p:txBody>
          <a:bodyPr/>
          <a:lstStyle/>
          <a:p>
            <a:r>
              <a:rPr lang="ru-RU" dirty="0" smtClean="0"/>
              <a:t>Виды детской деятельности: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980501"/>
            <a:ext cx="8596668" cy="53321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деятельности в раннем возрасте (1,5-3 года):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предметная деятельность;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игры с составными и динамическими игрушками;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экспериментирование с материалами и веществами (песок, вода, тесто и	пр.);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общение со взрослым;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совместные игры со сверстниками под руководством взрослого;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самообслуживание и действия с бытовыми предметами-орудиями                   	(ложка, совок, лопатка и пр.);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восприятие смысла музыки, сказок, стихов;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рассматривание картинок;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музыкальная деятельность;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двигательная активность.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629" y="514734"/>
            <a:ext cx="2630832" cy="2148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26120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254" y="3853273"/>
            <a:ext cx="3374746" cy="2755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488887"/>
            <a:ext cx="8596668" cy="582377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деятельности для детей дошкольного возраста (3 года – 7лет):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игровая деятельность, включая сюжетно-ролевую игру, игру с правилами и другие виды игры;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коммуникативная (общение и взаимодействие со взрослыми и сверстниками);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познавательно-исследовательская (исследования объектов окружающего мира и экспериментирования с ними),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восприятие художественной литературы и фольклора;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самообслуживание и элементарный бытовой труд (в помещении и на улице);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конструирование из разного материала, включая конструкторы, модули, бумагу, природный и иной материал;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изобразительная (рисование, лепка, аппликация);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музыкальная (восприятие и понимание смысла музыкальных произведений, пение, музыкально-ритмические движения, игры на детских музыкальных инструментах);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двигательная (овладение основными движениями). </a:t>
            </a:r>
          </a:p>
        </p:txBody>
      </p:sp>
      <p:pic>
        <p:nvPicPr>
          <p:cNvPr id="31746" name="Picture 2" descr="https://062012.imgbb.ru/e/a/9/ea9e00646e9f102c678802529524d07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41878" y="144855"/>
            <a:ext cx="3250122" cy="26164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6120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423</TotalTime>
  <Words>1072</Words>
  <Application>Microsoft Office PowerPoint</Application>
  <PresentationFormat>Произвольный</PresentationFormat>
  <Paragraphs>130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Грань</vt:lpstr>
      <vt:lpstr>ОСНОВНАЯ ОБРАЗОВАТЕЛЬНАЯ ПРОГРАММА ДОШКОЛЬНОГО ОБРАЗОВАНИЯ    муниципального общеобразовательного учреждения  Рождественской средней общеобразовательной школы</vt:lpstr>
      <vt:lpstr>Слайд 2</vt:lpstr>
      <vt:lpstr>Слайд 3</vt:lpstr>
      <vt:lpstr>Модель образовательной программы</vt:lpstr>
      <vt:lpstr>Задачи образовательной программы</vt:lpstr>
      <vt:lpstr> Содержательный раздел программы  Образовательные области: Социально-коммуникативное развитие –направлено на усвоение норм и ценностей, принятых в обществе, включая моральные и нравственные ценности; развитие общения и взаимодействия ребёнка со взрослыми и сверстниками; становление самостоятельности, целенаправленности и саморегуляции собственных действий; развитие социального и эмоционального интеллекта, эмоциональной отзывчивости, сопереживания, формирование готовности к совместной деятельности со сверстниками, формирование уважительного отношения и чувства принадлежности к своей семье и к сообществу детей и взрослых в дошкольной группе МОУ Рождественской СОШ; формирование позитивных установок к различным видам труда и творчества; формирование основ безопасного поведения в быту, социуме, природе;  Познавательное развитие –развитие    интересов    детей, любознательности и познавательной мотивации; формирование познавательных действий, становление сознания; развитие воображения и творческой активности; формирование первичных представлений о себе, других людях,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др.), о малой родине и Отечестве, представлений о социокультурных ценностях нашего народа, об людей, об особенностях её природы, многообразии стран и народов мира; Речевое развитие – владение речью как средством общения и культуры; обогащение активного словаря; развитие связной, грамматически правильной диалогической и монологической речи; развитие речевого творчества; развитие звуковой и интонационной культуры речи, фонематического слуха; знакомство с книжной литературой, детской литературой, понимание на слух текстов различных жанров детской литературы; формирование звуковой аналитико-синтетической активности как предпосылки обучения грамоте;   </vt:lpstr>
      <vt:lpstr>Художественно-эстетическое развитие – развитие предпосылок ценностно-смыслового восприятия и понимания произведений искусства (словесного, музыкального, изобразительного), мира природы; становление эстетического отношения к окружающему миру; формирование элементарных представлений о видах искусства; восприятие музыки, художественной литературы, фольклора; стимулирование сопереживания персонажам художественных произведений; реализацию самостоятельной творческой деятельности детей (изобразительной, конструктивно-модельной, музыкальной и др.;   Физическое развитие – приобретение опыта в следующих видах деятельности детей: двигательной, в т.ч. связанной с выполнением упражнений, направленных на развитие таких физических качеств, как координация и гибкость; способствующих правильному формированию опорно-двигательной системы организма, развитию равновесия, координации движения, крупной и мелкой моторики обеих рук, а также с правильным, не наносящим ущерба организму выполнением основных движений (ходьба, бег, мягкие прыжки, повороты в обе стороны), формирование начальных представлений о некоторых видах спорта, овладение подвижными играми с правилами; становление целенаправленности и саморегуляции в двигательной сфере; становление ценностей здорового образа жизни, овладение его элементарными нормами и правилами (в питании, двигательном режиме, закаливании, при формировании полезных привычек и др.    </vt:lpstr>
      <vt:lpstr>Виды детской деятельности:</vt:lpstr>
      <vt:lpstr>Слайд 9</vt:lpstr>
      <vt:lpstr>Слайд 10</vt:lpstr>
      <vt:lpstr>Слайд 11</vt:lpstr>
      <vt:lpstr> Традиционные для дошкольной группы  МОУ Рождественской  СОШ, праздники, мероприятия </vt:lpstr>
      <vt:lpstr>Условия реализации программы</vt:lpstr>
      <vt:lpstr>Особенности осуществления образовательного процесса   1) Демографическая ситуация  Планирование  и  комплектование  группы осуществляется  с  учетом  показателей  рождаемости  населения.  Данные  ЦРБ им. Соколова позволяют учитывать показатели повозрастной численности организованных и неорганизованных дошкольников района, по ним прогнозируется прибыль или убыль. 2) Социально-экономический уклад села  Анализ   социального   состава   населения обуславливает специфику образовательных потребностей социальных заказчиков – в основном это подготовка детей к школе и охрана и укрепление их здоровья, познавательно – речевое развитие. В меньшей степени актуальны для родителей вопросы эмоционального развития ребёнка. В то же время анализ социального состава позволяет косвенно определить материальное положение населения с целью определения платежеспособного спроса на те или иные виды услуг. 3) Национально-этнические особенности. Обучение и воспитание ведется на русском языке. В дошкольной  группы МОУ Рождественская СОШ создаются условия для изучения русского языка как государственного языка Российской Федерации 4) Климатические и экологические особенности территории  Населённый    пункт    расположен    в    средней    полосе    России.  Климатические условия соответствуют умеренно-континентальным, что учитывается при планировании физкультурно-оздоровительной работы.  5) Культурные и образовательные потребности населения  Программа  учитывает  культурные  и  образовательные  потребности населения, что отражено в организации режима дня в дошкольной группе, общей организации работы дошкольной группы, повышении качества образования детей, в оказании конкретных видов образовательных услуг.  </vt:lpstr>
      <vt:lpstr>Слайд 15</vt:lpstr>
      <vt:lpstr>Целевые ориентиры на этапе завершения дошкольного образования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Образовательная программа ГБДОУ №35</dc:title>
  <dc:creator>detsad35</dc:creator>
  <cp:lastModifiedBy>Учитель</cp:lastModifiedBy>
  <cp:revision>52</cp:revision>
  <cp:lastPrinted>2015-09-23T14:24:58Z</cp:lastPrinted>
  <dcterms:created xsi:type="dcterms:W3CDTF">2015-02-25T09:50:08Z</dcterms:created>
  <dcterms:modified xsi:type="dcterms:W3CDTF">2018-05-17T09:43:45Z</dcterms:modified>
</cp:coreProperties>
</file>